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8" r:id="rId3"/>
    <p:sldId id="259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60" r:id="rId12"/>
    <p:sldId id="274" r:id="rId13"/>
    <p:sldId id="263" r:id="rId14"/>
    <p:sldId id="275" r:id="rId15"/>
    <p:sldId id="280" r:id="rId16"/>
    <p:sldId id="276" r:id="rId17"/>
    <p:sldId id="281" r:id="rId18"/>
    <p:sldId id="283" r:id="rId19"/>
    <p:sldId id="285" r:id="rId20"/>
    <p:sldId id="284" r:id="rId21"/>
    <p:sldId id="282" r:id="rId22"/>
    <p:sldId id="279" r:id="rId23"/>
    <p:sldId id="278" r:id="rId2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049A"/>
    <a:srgbClr val="0000CC"/>
    <a:srgbClr val="0000FF"/>
    <a:srgbClr val="1E09B7"/>
    <a:srgbClr val="180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921" autoAdjust="0"/>
    <p:restoredTop sz="86380" autoAdjust="0"/>
  </p:normalViewPr>
  <p:slideViewPr>
    <p:cSldViewPr>
      <p:cViewPr varScale="1">
        <p:scale>
          <a:sx n="110" d="100"/>
          <a:sy n="110" d="100"/>
        </p:scale>
        <p:origin x="596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46" y="36945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CAD9ADC7-433E-456E-B274-7581E36BDB25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0F8EDDDF-4F18-4F8A-A151-493296BCB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277232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FBE296B9-C56B-4C8B-BF82-4BAC074CF3C2}" type="datetimeFigureOut">
              <a:rPr lang="en-US" smtClean="0"/>
              <a:pPr/>
              <a:t>4/11/2025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BD9267E4-C52D-4DB2-9CA8-0B56124A9FC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2615659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267E4-C52D-4DB2-9CA8-0B56124A9FC3}" type="slidenum">
              <a:rPr lang="en-IN" smtClean="0"/>
              <a:pPr/>
              <a:t>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3922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85372" indent="-302066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208265" indent="-24165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91571" indent="-24165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74878" indent="-24165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658184" indent="-24165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3141490" indent="-24165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624796" indent="-24165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4108102" indent="-24165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890F39BA-23CA-4030-B241-88590D155614}" type="slidenum">
              <a:rPr lang="en-IN" smtClean="0">
                <a:latin typeface="Calibri" panose="020F0502020204030204" pitchFamily="34" charset="0"/>
              </a:rPr>
              <a:pPr/>
              <a:t>2</a:t>
            </a:fld>
            <a:endParaRPr lang="en-IN">
              <a:latin typeface="Calibri" panose="020F0502020204030204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Header Placeholder 2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4327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7412-909E-4E21-B6E3-771848DD6564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F3C7-1448-4E3B-B701-CE4037A655F9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3D3E-3E4B-4FD8-9C75-F9058813F98D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AB431-EEA5-4BBC-82AC-40F761174871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3A495-87A8-4B20-84FA-30FD34C00C24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95297-51D0-403E-9CDD-CB6958F83DA7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4A1C7-0DC4-4D0B-88FB-17CFD6FC45AF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C527C-D660-471A-9D2A-D8A5B50FAEA2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4590-BFA6-4675-99B4-B3E1BE4FCC66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032D9-5644-4F71-A473-5905705FE866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F9401-C61E-4136-BBD3-A149841ADF21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7C5A9-0F2C-4DF7-BF89-E214E8EC700C}" type="datetime1">
              <a:rPr lang="en-US" smtClean="0"/>
              <a:pPr/>
              <a:t>4/11/2025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09814-85F0-44E2-AA29-54E28A9837B4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andb.ai/syndicate/YOLOv5/workspace?nw=nwusermohankrishnagr08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lab.research.google.com/drive/1gnJky_zKnsOmowJbsdIRGTXzKWZXlko?usp=sharing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 cstate="print">
            <a:lum/>
          </a:blip>
          <a:srcRect/>
          <a:tile tx="0" ty="0" sx="98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00826" y="6492874"/>
            <a:ext cx="2088000" cy="468000"/>
          </a:xfrm>
        </p:spPr>
        <p:txBody>
          <a:bodyPr/>
          <a:lstStyle/>
          <a:p>
            <a:fld id="{33009814-85F0-44E2-AA29-54E28A9837B4}" type="slidenum">
              <a:rPr lang="en-IN" sz="1400" smtClean="0">
                <a:solidFill>
                  <a:schemeClr val="tx1"/>
                </a:solidFill>
              </a:rPr>
              <a:pPr/>
              <a:t>1</a:t>
            </a:fld>
            <a:endParaRPr lang="en-IN" sz="1400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55650" y="1522413"/>
            <a:ext cx="8001000" cy="477053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20CS296 – Mini Project II</a:t>
            </a:r>
          </a:p>
          <a:p>
            <a:pPr algn="ctr">
              <a:defRPr/>
            </a:pPr>
            <a:endParaRPr lang="en-US" sz="1200" b="1" dirty="0">
              <a:solidFill>
                <a:schemeClr val="accent2">
                  <a:lumMod val="75000"/>
                </a:schemeClr>
              </a:solidFill>
              <a:sym typeface="Calibri"/>
            </a:endParaRPr>
          </a:p>
          <a:p>
            <a:pPr algn="ctr">
              <a:defRPr/>
            </a:pPr>
            <a:endParaRPr lang="en-US" sz="1200" b="1" dirty="0">
              <a:solidFill>
                <a:schemeClr val="accent2">
                  <a:lumMod val="75000"/>
                </a:schemeClr>
              </a:solidFill>
              <a:sym typeface="Calibri"/>
            </a:endParaRPr>
          </a:p>
          <a:p>
            <a:pPr algn="ctr">
              <a:defRPr/>
            </a:pPr>
            <a:r>
              <a:rPr lang="en-US" sz="2800" b="1" dirty="0">
                <a:solidFill>
                  <a:srgbClr val="7030A0"/>
                </a:solidFill>
                <a:sym typeface="Calibri"/>
              </a:rPr>
              <a:t>Mission-Critical Fire Detection and Severity Classification for Industrial Operations</a:t>
            </a:r>
            <a:endParaRPr lang="en-US" sz="2800" b="1" dirty="0">
              <a:solidFill>
                <a:srgbClr val="002060"/>
              </a:solidFill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b="1" dirty="0">
              <a:solidFill>
                <a:srgbClr val="002060"/>
              </a:solidFill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rgbClr val="00B0F0"/>
                </a:solidFill>
              </a:rPr>
              <a:t>Type of Project: Society Based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solidFill>
                <a:srgbClr val="002060"/>
              </a:solidFill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solidFill>
                <a:srgbClr val="002060"/>
              </a:solidFill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</a:rPr>
              <a:t>Presented by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002060"/>
                </a:solidFill>
              </a:rPr>
              <a:t>G R Mohan Krishna – 2253035</a:t>
            </a:r>
          </a:p>
          <a:p>
            <a:pPr algn="ctr">
              <a:defRPr/>
            </a:pPr>
            <a:r>
              <a:rPr lang="en-US" sz="2000" b="1" dirty="0" err="1">
                <a:solidFill>
                  <a:srgbClr val="002060"/>
                </a:solidFill>
              </a:rPr>
              <a:t>Dhiyanesh</a:t>
            </a:r>
            <a:r>
              <a:rPr lang="en-US" sz="2000" b="1" dirty="0">
                <a:solidFill>
                  <a:srgbClr val="002060"/>
                </a:solidFill>
              </a:rPr>
              <a:t> R – 2253013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rgbClr val="FF0000"/>
              </a:solidFill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</a:rPr>
              <a:t>Supervised by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00B050"/>
                </a:solidFill>
              </a:rPr>
              <a:t>Mrs. C. </a:t>
            </a:r>
            <a:r>
              <a:rPr lang="en-US" sz="2000" b="1" dirty="0" err="1">
                <a:solidFill>
                  <a:srgbClr val="00B050"/>
                </a:solidFill>
              </a:rPr>
              <a:t>Sowntharya</a:t>
            </a:r>
            <a:endParaRPr lang="en-US" sz="2000" b="1" dirty="0">
              <a:solidFill>
                <a:srgbClr val="00B050"/>
              </a:solidFill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00B050"/>
                </a:solidFill>
              </a:rPr>
              <a:t>AP/CSE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79388" y="1522412"/>
            <a:ext cx="1944340" cy="53843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b="1" dirty="0">
                <a:solidFill>
                  <a:srgbClr val="FF0000"/>
                </a:solidFill>
              </a:rPr>
              <a:t>Batch No</a:t>
            </a:r>
            <a:r>
              <a:rPr lang="en-US" dirty="0">
                <a:solidFill>
                  <a:srgbClr val="FF0000"/>
                </a:solidFill>
              </a:rPr>
              <a:t>:    22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23528" y="5954439"/>
            <a:ext cx="2952328" cy="53843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b="1" dirty="0">
                <a:solidFill>
                  <a:srgbClr val="7030A0"/>
                </a:solidFill>
              </a:rPr>
              <a:t>Review           :</a:t>
            </a:r>
            <a:r>
              <a:rPr lang="en-US" b="1" dirty="0">
                <a:solidFill>
                  <a:schemeClr val="tx2"/>
                </a:solidFill>
              </a:rPr>
              <a:t>Review III</a:t>
            </a:r>
          </a:p>
          <a:p>
            <a:pPr>
              <a:defRPr/>
            </a:pPr>
            <a:r>
              <a:rPr lang="en-US" b="1" dirty="0">
                <a:solidFill>
                  <a:srgbClr val="7030A0"/>
                </a:solidFill>
              </a:rPr>
              <a:t>Date               : </a:t>
            </a:r>
            <a:r>
              <a:rPr lang="en-US" b="1" dirty="0">
                <a:solidFill>
                  <a:schemeClr val="tx2"/>
                </a:solidFill>
              </a:rPr>
              <a:t>12.04.2025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427984" y="620688"/>
            <a:ext cx="2664296" cy="144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0000CC"/>
                </a:solidFill>
              </a:rPr>
              <a:t>Reaccredited by NAAC with A+ grade]</a:t>
            </a:r>
            <a:endParaRPr lang="en-IN" sz="1200" b="1" dirty="0">
              <a:solidFill>
                <a:srgbClr val="0000CC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812310" y="1522411"/>
            <a:ext cx="1944340" cy="53843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</a:rPr>
              <a:t>Dept</a:t>
            </a:r>
            <a:r>
              <a:rPr lang="en-US" dirty="0">
                <a:solidFill>
                  <a:srgbClr val="FF0000"/>
                </a:solidFill>
              </a:rPr>
              <a:t>: CSE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Literature Survey - 05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>
              <a:defRPr/>
            </a:pPr>
            <a:r>
              <a:rPr lang="en-US" sz="2400" b="1" dirty="0">
                <a:solidFill>
                  <a:srgbClr val="002060"/>
                </a:solidFill>
              </a:rPr>
              <a:t>Source: </a:t>
            </a:r>
            <a:r>
              <a:rPr lang="en-IN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S. P. Yadav, M. Jindal, P. Rani, V. H. C. de Albuquerque, C. dos S. Nascimento, and M. Kumar, “An improved deep learning-based optimal object detection system from images,” Multimedia Tools and Applications, Sep. 2023</a:t>
            </a:r>
            <a:endParaRPr lang="en-US" sz="20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0FB9661-A7A0-47A7-9DEF-DB72C08D3539}" type="slidenum">
              <a:rPr lang="en-IN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IN" altLang="en-US" sz="1200">
              <a:solidFill>
                <a:srgbClr val="898989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446554"/>
              </p:ext>
            </p:extLst>
          </p:nvPr>
        </p:nvGraphicFramePr>
        <p:xfrm>
          <a:off x="539750" y="1641475"/>
          <a:ext cx="7704139" cy="2978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20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60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7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Experiment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Inference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Problem gap</a:t>
                      </a:r>
                    </a:p>
                  </a:txBody>
                  <a:tcPr marL="91436" marR="91436" marT="45716" marB="4571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12372">
                <a:tc>
                  <a:txBody>
                    <a:bodyPr/>
                    <a:lstStyle/>
                    <a:p>
                      <a:pPr algn="just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Compared three different deep learning object detection algorithms.</a:t>
                      </a:r>
                    </a:p>
                    <a:p>
                      <a:pPr algn="just"/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Evaluation Metrics: Accuracy, Recall, Precision, Loss: </a:t>
                      </a:r>
                    </a:p>
                    <a:p>
                      <a:pPr algn="just"/>
                      <a:endParaRPr lang="en-US" sz="1800" dirty="0"/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findings indicated that R-CNN techniques are superior in terms of the evaluated metrics.</a:t>
                      </a:r>
                    </a:p>
                    <a:p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Trade-offs between speed and precision in object detection algorithms.</a:t>
                      </a:r>
                      <a:endParaRPr lang="en-US" sz="1800" dirty="0"/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Doesn’t compare the integration technologies.</a:t>
                      </a:r>
                    </a:p>
                    <a:p>
                      <a:endParaRPr lang="en-US" sz="1800" dirty="0"/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 Examine the scalability of these algorithms to larger datasets and their ability to generalize across different domains.</a:t>
                      </a:r>
                      <a:endParaRPr lang="en-US" sz="1800" dirty="0"/>
                    </a:p>
                  </a:txBody>
                  <a:tcPr marL="91436" marR="91436" marT="45716" marB="4571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4063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Existing technology of the project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b="1" dirty="0"/>
              <a:t>Current Methods</a:t>
            </a:r>
            <a:r>
              <a:rPr lang="en-US" sz="2400" dirty="0"/>
              <a:t>:</a:t>
            </a:r>
          </a:p>
          <a:p>
            <a:pPr lvl="1"/>
            <a:r>
              <a:rPr lang="en-US" sz="2000" b="1" dirty="0"/>
              <a:t>Fixed Sensor Systems</a:t>
            </a:r>
            <a:r>
              <a:rPr lang="en-US" sz="2000" dirty="0"/>
              <a:t>: Smoke/heat detectors used in buildings; limited by static coverage.</a:t>
            </a:r>
          </a:p>
          <a:p>
            <a:pPr lvl="1"/>
            <a:r>
              <a:rPr lang="en-US" sz="2000" b="1" dirty="0"/>
              <a:t>Basic AI Systems</a:t>
            </a:r>
            <a:r>
              <a:rPr lang="en-US" sz="2000" dirty="0"/>
              <a:t>: </a:t>
            </a:r>
            <a:r>
              <a:rPr lang="en-US" sz="1600" dirty="0"/>
              <a:t>Early-stage deep learning models trained on static images with limited real-time capabilities.</a:t>
            </a:r>
          </a:p>
          <a:p>
            <a:pPr marL="457200" lvl="1" indent="0">
              <a:buNone/>
            </a:pPr>
            <a:endParaRPr lang="en-US" sz="1600" dirty="0"/>
          </a:p>
          <a:p>
            <a:r>
              <a:rPr lang="en-US" sz="2400" b="1" dirty="0"/>
              <a:t>Gaps in Existing Technologies</a:t>
            </a:r>
            <a:r>
              <a:rPr lang="en-US" sz="2400" dirty="0"/>
              <a:t>:</a:t>
            </a:r>
          </a:p>
          <a:p>
            <a:pPr lvl="1"/>
            <a:r>
              <a:rPr lang="en-US" sz="2000" b="1" dirty="0"/>
              <a:t>High False Positive</a:t>
            </a:r>
            <a:r>
              <a:rPr lang="en-US" sz="2000" dirty="0"/>
              <a:t>, </a:t>
            </a:r>
            <a:r>
              <a:rPr lang="en-US" sz="2000" b="1" dirty="0"/>
              <a:t>Biased </a:t>
            </a:r>
            <a:r>
              <a:rPr lang="en-US" sz="2000" dirty="0"/>
              <a:t>towards scale of fire. </a:t>
            </a:r>
          </a:p>
          <a:p>
            <a:pPr lvl="1"/>
            <a:r>
              <a:rPr lang="en-US" sz="2000" b="1" dirty="0"/>
              <a:t>Latency Issues</a:t>
            </a:r>
            <a:r>
              <a:rPr lang="en-US" sz="2000" dirty="0"/>
              <a:t>: Traditional methods often exceed acceptable delay thresholds for emergency response.</a:t>
            </a:r>
          </a:p>
          <a:p>
            <a:pPr lvl="1"/>
            <a:r>
              <a:rPr lang="en-US" sz="2000" b="1" dirty="0"/>
              <a:t>Scalability Problems</a:t>
            </a:r>
            <a:r>
              <a:rPr lang="en-US" sz="2000" dirty="0"/>
              <a:t>: Inability to handle multi-UAV data streams effectively.</a:t>
            </a:r>
          </a:p>
          <a:p>
            <a:pPr lvl="1"/>
            <a:r>
              <a:rPr lang="en-US" sz="2000" b="1" dirty="0"/>
              <a:t>Integration Shortcomings</a:t>
            </a:r>
            <a:r>
              <a:rPr lang="en-US" sz="2000" dirty="0"/>
              <a:t>: Lack of seamless connectivity between detection, notification, and visualization platforms.</a:t>
            </a:r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E70BF35-1420-42AA-97E0-CDD574E5E82B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IN" sz="12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584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Existing technology of the project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Photographs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E70BF35-1420-42AA-97E0-CDD574E5E82B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IN" sz="1200">
              <a:solidFill>
                <a:srgbClr val="898989"/>
              </a:solidFill>
            </a:endParaRPr>
          </a:p>
        </p:txBody>
      </p:sp>
      <p:pic>
        <p:nvPicPr>
          <p:cNvPr id="3074" name="Picture 2" descr="Honeywell Fire Alarm System Dealers in Navi Mumbai, Mumbai, CBD Belapur,  Mahape, Taloja - ambit-india.net">
            <a:extLst>
              <a:ext uri="{FF2B5EF4-FFF2-40B4-BE49-F238E27FC236}">
                <a16:creationId xmlns:a16="http://schemas.microsoft.com/office/drawing/2014/main" id="{F210F99E-9DCC-9B6C-64B4-473C81C4F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510805"/>
            <a:ext cx="2754585" cy="1836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Fire Detectors">
            <a:extLst>
              <a:ext uri="{FF2B5EF4-FFF2-40B4-BE49-F238E27FC236}">
                <a16:creationId xmlns:a16="http://schemas.microsoft.com/office/drawing/2014/main" id="{78DCE306-3372-3D39-FA56-5AB62B666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2203512"/>
            <a:ext cx="3676464" cy="245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993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pPr eaLnBrk="1" hangingPunct="1"/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 to be adopted</a:t>
            </a:r>
            <a:endParaRPr lang="en-IN" sz="28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8" y="1500188"/>
            <a:ext cx="8280400" cy="3008312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sz="5300" dirty="0">
              <a:latin typeface="Arial" pitchFamily="34" charset="0"/>
              <a:cs typeface="Arial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IN" dirty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IN" sz="1200">
              <a:solidFill>
                <a:srgbClr val="898989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115AA1-DF8D-FDA5-CE2B-F504B5371B0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1" y="2132856"/>
            <a:ext cx="8977354" cy="352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657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 &amp; Experimentation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8" y="1500188"/>
            <a:ext cx="8280400" cy="3008312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sz="5300" dirty="0">
              <a:latin typeface="Arial" pitchFamily="34" charset="0"/>
              <a:cs typeface="Arial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IN" dirty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IN" sz="1200">
              <a:solidFill>
                <a:srgbClr val="898989"/>
              </a:solidFill>
            </a:endParaRPr>
          </a:p>
        </p:txBody>
      </p:sp>
      <p:pic>
        <p:nvPicPr>
          <p:cNvPr id="2" name="Google Shape;158;p25">
            <a:extLst>
              <a:ext uri="{FF2B5EF4-FFF2-40B4-BE49-F238E27FC236}">
                <a16:creationId xmlns:a16="http://schemas.microsoft.com/office/drawing/2014/main" id="{E8389D82-76F6-7465-E8B7-E326BB0E1D0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7504" y="1572196"/>
            <a:ext cx="8964487" cy="50251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6835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 &amp; Experimentation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8" y="1500188"/>
            <a:ext cx="8280400" cy="3008312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sz="5300" dirty="0">
              <a:latin typeface="Arial" pitchFamily="34" charset="0"/>
              <a:cs typeface="Arial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IN" dirty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IN" sz="1200">
              <a:solidFill>
                <a:srgbClr val="898989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F4539C5-D964-75B9-FAFC-8ECB26F283A9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itchFamily="34" charset="0"/>
              <a:buNone/>
            </a:pP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689C183-75C1-D834-34B7-A2251CB18A2D}"/>
              </a:ext>
            </a:extLst>
          </p:cNvPr>
          <p:cNvSpPr txBox="1">
            <a:spLocks/>
          </p:cNvSpPr>
          <p:nvPr/>
        </p:nvSpPr>
        <p:spPr>
          <a:xfrm>
            <a:off x="384176" y="169343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Model</a:t>
            </a:r>
            <a:r>
              <a:rPr lang="en-US" sz="2400" dirty="0"/>
              <a:t> </a:t>
            </a:r>
            <a:r>
              <a:rPr lang="en-US" sz="2400" b="1" dirty="0"/>
              <a:t>Training &amp; Optimization Strategy</a:t>
            </a:r>
            <a:r>
              <a:rPr lang="en-US" sz="2400" dirty="0"/>
              <a:t>:</a:t>
            </a:r>
          </a:p>
          <a:p>
            <a:pPr lvl="1"/>
            <a:r>
              <a:rPr lang="en-US" sz="2000" b="1" dirty="0"/>
              <a:t>Dataset</a:t>
            </a:r>
            <a:r>
              <a:rPr lang="en-US" sz="2000" dirty="0"/>
              <a:t>: Open source + Custom dataset</a:t>
            </a:r>
          </a:p>
          <a:p>
            <a:pPr lvl="2"/>
            <a:r>
              <a:rPr lang="en-US" sz="1600" dirty="0"/>
              <a:t>NC: 7 (Fire, People, Hazardous/Inflammable materials(5))</a:t>
            </a:r>
          </a:p>
          <a:p>
            <a:pPr lvl="2"/>
            <a:r>
              <a:rPr lang="en-US" sz="1600" dirty="0"/>
              <a:t>Includes Multi-scale fire (Industrial fire, wildfire, etc.)</a:t>
            </a:r>
          </a:p>
          <a:p>
            <a:pPr lvl="2"/>
            <a:r>
              <a:rPr lang="en-US" sz="1600" dirty="0"/>
              <a:t>Real + Augmented </a:t>
            </a:r>
          </a:p>
          <a:p>
            <a:pPr lvl="1"/>
            <a:r>
              <a:rPr lang="en-US" sz="2000" b="1" dirty="0"/>
              <a:t>Training</a:t>
            </a:r>
            <a:r>
              <a:rPr lang="en-US" sz="2000" dirty="0"/>
              <a:t>: </a:t>
            </a:r>
          </a:p>
          <a:p>
            <a:pPr lvl="2"/>
            <a:r>
              <a:rPr lang="en-US" sz="1600" dirty="0"/>
              <a:t>Transfer Learning from</a:t>
            </a:r>
            <a:r>
              <a:rPr lang="en-US" sz="1600" b="1" dirty="0"/>
              <a:t> </a:t>
            </a:r>
            <a:r>
              <a:rPr lang="en-US" sz="1600" b="1" dirty="0" err="1"/>
              <a:t>PeopleNet</a:t>
            </a:r>
            <a:r>
              <a:rPr lang="en-US" sz="1600" b="1" dirty="0"/>
              <a:t> </a:t>
            </a:r>
            <a:r>
              <a:rPr lang="en-US" sz="1600" dirty="0"/>
              <a:t>(enterprise grade) for class ‘people’.</a:t>
            </a:r>
          </a:p>
          <a:p>
            <a:pPr lvl="1"/>
            <a:r>
              <a:rPr lang="en-US" sz="2000" b="1" dirty="0"/>
              <a:t>Optimization</a:t>
            </a:r>
            <a:r>
              <a:rPr lang="en-US" sz="2000" dirty="0"/>
              <a:t>:</a:t>
            </a:r>
          </a:p>
          <a:p>
            <a:pPr lvl="2"/>
            <a:r>
              <a:rPr lang="en-US" sz="1600" dirty="0"/>
              <a:t>Evaluate, Prune, Evaluate, Fine-Tune and Quantize.</a:t>
            </a:r>
          </a:p>
          <a:p>
            <a:pPr lvl="1"/>
            <a:r>
              <a:rPr lang="en-US" sz="2000" b="1" dirty="0"/>
              <a:t>Export</a:t>
            </a:r>
            <a:r>
              <a:rPr lang="en-US" sz="2000" dirty="0"/>
              <a:t>:</a:t>
            </a:r>
          </a:p>
          <a:p>
            <a:pPr lvl="2"/>
            <a:r>
              <a:rPr lang="en-US" sz="1600" dirty="0"/>
              <a:t>TensorRT </a:t>
            </a:r>
            <a:r>
              <a:rPr lang="en-US" sz="1600" b="1" dirty="0"/>
              <a:t>.engine </a:t>
            </a:r>
            <a:r>
              <a:rPr lang="en-US" sz="1600" dirty="0"/>
              <a:t>format.</a:t>
            </a:r>
          </a:p>
          <a:p>
            <a:pPr lvl="1"/>
            <a:r>
              <a:rPr lang="en-US" sz="2000" b="1" dirty="0"/>
              <a:t>Metrics</a:t>
            </a:r>
            <a:r>
              <a:rPr lang="en-US" sz="2000" dirty="0"/>
              <a:t>: mAP@0.50, recall, FPS.</a:t>
            </a:r>
          </a:p>
          <a:p>
            <a:pPr marL="457200" lvl="1" indent="0">
              <a:buFont typeface="Arial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1983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 obtained till date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8" y="1500188"/>
            <a:ext cx="8280400" cy="3008312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sz="5300" dirty="0">
              <a:latin typeface="Arial" pitchFamily="34" charset="0"/>
              <a:cs typeface="Arial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IN" dirty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IN" sz="1200">
              <a:solidFill>
                <a:srgbClr val="898989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E75BBF0-BCED-1B04-5952-4FA2F8829E9F}"/>
              </a:ext>
            </a:extLst>
          </p:cNvPr>
          <p:cNvSpPr txBox="1">
            <a:spLocks/>
          </p:cNvSpPr>
          <p:nvPr/>
        </p:nvSpPr>
        <p:spPr>
          <a:xfrm>
            <a:off x="384176" y="169343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Dataset &amp; Model:</a:t>
            </a:r>
          </a:p>
          <a:p>
            <a:pPr lvl="1"/>
            <a:r>
              <a:rPr lang="en-US" sz="2000" dirty="0"/>
              <a:t>Number of TBs: </a:t>
            </a:r>
            <a:r>
              <a:rPr lang="en-US" sz="2000" b="1" dirty="0"/>
              <a:t>0.051 TBs </a:t>
            </a:r>
          </a:p>
          <a:p>
            <a:pPr lvl="1"/>
            <a:r>
              <a:rPr lang="en-US" sz="2000" dirty="0"/>
              <a:t>Data type (video, LiDAR, voice, text, etc.): Video (RGB), fully annotated images. </a:t>
            </a:r>
          </a:p>
          <a:p>
            <a:pPr lvl="1"/>
            <a:r>
              <a:rPr lang="en-US" sz="2000" dirty="0"/>
              <a:t>Collected in house or open source: Custom in-house data and certain open-source datasets. </a:t>
            </a:r>
          </a:p>
          <a:p>
            <a:pPr lvl="1"/>
            <a:r>
              <a:rPr lang="en-US" sz="2000" dirty="0"/>
              <a:t>No personal or restricted data involved.</a:t>
            </a:r>
          </a:p>
          <a:p>
            <a:pPr lvl="1"/>
            <a:r>
              <a:rPr lang="en-US" sz="2000" dirty="0"/>
              <a:t>Approximate number of parameters (for custom or foundation AI models): 86.7M parameters. </a:t>
            </a:r>
          </a:p>
          <a:p>
            <a:pPr lvl="1"/>
            <a:r>
              <a:rPr lang="en-US" sz="2000" dirty="0"/>
              <a:t>Geographic location where the data is stored: Secure local SSDs. (Coimbatore, India) </a:t>
            </a:r>
          </a:p>
          <a:p>
            <a:pPr lvl="1"/>
            <a:endParaRPr lang="en-US" sz="1600" dirty="0"/>
          </a:p>
          <a:p>
            <a:pPr marL="457200" lvl="1" indent="0">
              <a:buFont typeface="Arial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6922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 obtained till date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8" y="1500188"/>
            <a:ext cx="8280400" cy="3008312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sz="5300" dirty="0">
              <a:latin typeface="Arial" pitchFamily="34" charset="0"/>
              <a:cs typeface="Arial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IN" dirty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IN" sz="1200">
              <a:solidFill>
                <a:srgbClr val="898989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42CF4A-5C5E-9928-2F8B-C69072B63F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18" y="1964435"/>
            <a:ext cx="3749547" cy="19696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04DFC44-5648-C2D2-7455-FFC294F447C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1708" y="3989079"/>
            <a:ext cx="3995936" cy="20991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CF3E234-853B-EE20-FEF8-E5FA103FD8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18" y="4047337"/>
            <a:ext cx="3671712" cy="19288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B5687DE-69C3-06AA-7A30-8029B28B949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889" y="1916832"/>
            <a:ext cx="3749547" cy="196969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0CA9B95-AFA9-AEB7-7967-2AF05C352275}"/>
              </a:ext>
            </a:extLst>
          </p:cNvPr>
          <p:cNvSpPr txBox="1"/>
          <p:nvPr/>
        </p:nvSpPr>
        <p:spPr>
          <a:xfrm>
            <a:off x="755576" y="6268236"/>
            <a:ext cx="95770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363A3D"/>
                </a:solidFill>
                <a:effectLst/>
                <a:latin typeface="Source Sans Pro" panose="020B0503030403020204" pitchFamily="34" charset="0"/>
                <a:hlinkClick r:id="rId6"/>
              </a:rPr>
              <a:t>https://wandb.ai/syndicate/YOLOv5/workspace?nw=nwusermohankrishnagr08</a:t>
            </a:r>
            <a:endParaRPr lang="en-IN" b="0" i="0" dirty="0">
              <a:solidFill>
                <a:srgbClr val="363A3D"/>
              </a:solidFill>
              <a:effectLst/>
              <a:latin typeface="Source Sans Pro" panose="020B0503030403020204" pitchFamily="34" charset="0"/>
            </a:endParaRPr>
          </a:p>
          <a:p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A7F8E3-0278-D0B7-7C8B-3AEE08A92459}"/>
              </a:ext>
            </a:extLst>
          </p:cNvPr>
          <p:cNvSpPr txBox="1"/>
          <p:nvPr/>
        </p:nvSpPr>
        <p:spPr>
          <a:xfrm>
            <a:off x="1250685" y="1476062"/>
            <a:ext cx="69811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/>
              <a:t>YOLOv5 (Downgraded to support edge device CUDA compatibility)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0932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94B88-635E-4B9F-2A54-97DD0B635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CB4C8743-3629-B202-E226-9901C4A8D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 obtained till date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2E987-C261-2822-3235-61A073661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500188"/>
            <a:ext cx="8280400" cy="3008312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sz="5300" dirty="0">
              <a:latin typeface="Arial" pitchFamily="34" charset="0"/>
              <a:cs typeface="Arial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IN" dirty="0"/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2CD1850D-5B26-ACF7-7471-F06317DB9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IN" sz="1200">
              <a:solidFill>
                <a:srgbClr val="898989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6707AD3-E85F-7B91-5697-4575541B8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731" y="3911739"/>
            <a:ext cx="2823934" cy="2310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1A1BA14-D272-6304-F3D8-7BF7BCB22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735" y="1528778"/>
            <a:ext cx="2911926" cy="2382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E00BD48F-2DE5-CF44-747A-6FA1B5174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8163" y="3324544"/>
            <a:ext cx="3188193" cy="2774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6C8929-BA67-C66F-8CBF-93650E7F3C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5488" y="1828426"/>
            <a:ext cx="4011177" cy="14100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EF9F4D-3510-D3EB-2143-A62C2AB852AC}"/>
              </a:ext>
            </a:extLst>
          </p:cNvPr>
          <p:cNvSpPr txBox="1"/>
          <p:nvPr/>
        </p:nvSpPr>
        <p:spPr>
          <a:xfrm>
            <a:off x="107504" y="6162075"/>
            <a:ext cx="91450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6"/>
              </a:rPr>
              <a:t>https://colab.research.google.com/drive/1gnJky_zKnsOmowJbsdIRGTXzKWZXlko?usp=sharing</a:t>
            </a:r>
            <a:r>
              <a:rPr lang="en-IN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E62E8-E8BD-3D5A-A8BD-79326FA6077F}"/>
              </a:ext>
            </a:extLst>
          </p:cNvPr>
          <p:cNvSpPr txBox="1"/>
          <p:nvPr/>
        </p:nvSpPr>
        <p:spPr>
          <a:xfrm>
            <a:off x="1988128" y="1390069"/>
            <a:ext cx="51677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/>
              <a:t>MobileNetv2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9490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ED147-3863-8BC7-3DF0-A04BD15D1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6A16F96F-C2AE-AC77-79BB-F13C6CFA5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 obtained till date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592A8-2AB5-0282-3E6E-47A99E667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500188"/>
            <a:ext cx="8280400" cy="3008312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sz="5300" dirty="0">
              <a:latin typeface="Arial" pitchFamily="34" charset="0"/>
              <a:cs typeface="Arial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IN" dirty="0"/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9976C618-D13A-430D-61E6-B051DAFAF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IN" sz="1200">
              <a:solidFill>
                <a:srgbClr val="89898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5656FA-B593-9BCD-03E0-6BA22EA48C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75" y="1628800"/>
            <a:ext cx="7550625" cy="449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71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8686800" cy="1143000"/>
          </a:xfrm>
        </p:spPr>
        <p:txBody>
          <a:bodyPr/>
          <a:lstStyle/>
          <a:p>
            <a:pPr eaLnBrk="1" hangingPunct="1"/>
            <a:r>
              <a:rPr lang="en-IN" sz="2800" b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Contents</a:t>
            </a:r>
          </a:p>
        </p:txBody>
      </p:sp>
      <p:sp>
        <p:nvSpPr>
          <p:cNvPr id="6147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72250" y="6492875"/>
            <a:ext cx="2133600" cy="431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A479332-45A7-4D8A-AF47-7584566C1E36}" type="slidenum">
              <a:rPr lang="en-IN" sz="1200" smtClean="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IN" sz="120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8364813"/>
              </p:ext>
            </p:extLst>
          </p:nvPr>
        </p:nvGraphicFramePr>
        <p:xfrm>
          <a:off x="457200" y="1436579"/>
          <a:ext cx="8229600" cy="49878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84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26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385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r>
                        <a:rPr lang="en-US" sz="18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Slide Number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Introduction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Problem</a:t>
                      </a:r>
                      <a:r>
                        <a:rPr lang="en-US" sz="1800" baseline="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identification, scope and objective</a:t>
                      </a:r>
                      <a:r>
                        <a:rPr lang="en-US" sz="1800" kern="12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IN" sz="1800" kern="1200" dirty="0">
                        <a:solidFill>
                          <a:srgbClr val="2B049A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4-5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Literature Survey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6-10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Existing technology of the project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11-12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&amp; Experimentation carried during the review period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14 - 15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Results obtained</a:t>
                      </a:r>
                      <a:r>
                        <a:rPr lang="en-US" sz="1800" baseline="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till date </a:t>
                      </a:r>
                      <a:endParaRPr lang="en-US" sz="1800" dirty="0">
                        <a:solidFill>
                          <a:srgbClr val="2B049A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 – 20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Upgradtion</a:t>
                      </a:r>
                      <a:endParaRPr lang="en-US" sz="1800" dirty="0">
                        <a:solidFill>
                          <a:srgbClr val="2B049A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Outcome of the Projects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</a:t>
                      </a:r>
                      <a:endParaRPr lang="en-IN" sz="1800" kern="1200" dirty="0">
                        <a:solidFill>
                          <a:srgbClr val="2B049A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Participation in events (Patent,</a:t>
                      </a:r>
                      <a:r>
                        <a:rPr lang="en-US" sz="1800" baseline="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Paper, </a:t>
                      </a:r>
                      <a:r>
                        <a:rPr lang="en-US" sz="1800" baseline="0" dirty="0" err="1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Hackatons</a:t>
                      </a:r>
                      <a:r>
                        <a:rPr lang="en-US" sz="1800" baseline="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etc.,) – applied / published / granted </a:t>
                      </a:r>
                      <a:endParaRPr lang="en-US" sz="1800" dirty="0">
                        <a:solidFill>
                          <a:srgbClr val="2B049A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kern="12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11</a:t>
                      </a:r>
                      <a:endParaRPr lang="en-IN" sz="1800" kern="1200" dirty="0">
                        <a:solidFill>
                          <a:srgbClr val="2B049A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References</a:t>
                      </a:r>
                    </a:p>
                  </a:txBody>
                  <a:tcPr marT="45712" marB="4571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2B049A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</a:t>
                      </a:r>
                    </a:p>
                  </a:txBody>
                  <a:tcPr marT="45712" marB="45712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6004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974E5B-A77C-323F-5BF7-090CDAB73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A7E5391E-FB02-A15F-B10B-90BDAA1F7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 obtained till date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013A1-18AF-B503-D674-E676B9C93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500188"/>
            <a:ext cx="8280400" cy="3008312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sz="5300" dirty="0">
              <a:latin typeface="Arial" pitchFamily="34" charset="0"/>
              <a:cs typeface="Arial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IN" dirty="0"/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8BB9F2B0-942F-6469-CF59-97E71D7A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IN" sz="1200">
              <a:solidFill>
                <a:srgbClr val="898989"/>
              </a:solidFill>
            </a:endParaRPr>
          </a:p>
        </p:txBody>
      </p:sp>
      <p:pic>
        <p:nvPicPr>
          <p:cNvPr id="25" name="Pyro2.0">
            <a:hlinkClick r:id="" action="ppaction://media"/>
            <a:extLst>
              <a:ext uri="{FF2B5EF4-FFF2-40B4-BE49-F238E27FC236}">
                <a16:creationId xmlns:a16="http://schemas.microsoft.com/office/drawing/2014/main" id="{DBA7402F-D5D3-BBB6-29F5-AA91C81A02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5288" y="1700808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531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9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Upgradation</a:t>
            </a:r>
            <a:endParaRPr lang="en-IN" sz="28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18176"/>
            <a:ext cx="8280400" cy="3008312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sz="5300" dirty="0">
              <a:latin typeface="Arial" pitchFamily="34" charset="0"/>
              <a:cs typeface="Arial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IN" dirty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IN" sz="1200">
              <a:solidFill>
                <a:srgbClr val="898989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C3E23C-3E12-13A7-5CFC-D5EC6EAABF58}"/>
              </a:ext>
            </a:extLst>
          </p:cNvPr>
          <p:cNvSpPr txBox="1">
            <a:spLocks/>
          </p:cNvSpPr>
          <p:nvPr/>
        </p:nvSpPr>
        <p:spPr>
          <a:xfrm>
            <a:off x="631788" y="1628800"/>
            <a:ext cx="7880424" cy="1961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Upgrading to Jetson Orin Nano will enable to run state-of-the art models in the edge, also would give wider CUDA compatibility, DeepStream 7.1 SDK. </a:t>
            </a:r>
          </a:p>
          <a:p>
            <a:pPr lvl="1"/>
            <a:r>
              <a:rPr lang="en-US" sz="1600" dirty="0"/>
              <a:t>Total cost = </a:t>
            </a:r>
            <a:r>
              <a:rPr lang="en-IN" sz="1600" b="0" i="0" dirty="0">
                <a:effectLst/>
                <a:latin typeface="Inter"/>
              </a:rPr>
              <a:t>₹</a:t>
            </a:r>
            <a:r>
              <a:rPr lang="en-US" sz="1600" dirty="0"/>
              <a:t> 37,800 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00538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Project Outcome</a:t>
            </a:r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IN" sz="1200">
              <a:solidFill>
                <a:srgbClr val="898989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C44A1A0-6B8D-CE59-4E71-7F56E14AE783}"/>
              </a:ext>
            </a:extLst>
          </p:cNvPr>
          <p:cNvSpPr txBox="1">
            <a:spLocks/>
          </p:cNvSpPr>
          <p:nvPr/>
        </p:nvSpPr>
        <p:spPr>
          <a:xfrm>
            <a:off x="384176" y="169343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Global Replicability and Scalability:  </a:t>
            </a:r>
            <a:r>
              <a:rPr lang="en-US" sz="2400" dirty="0"/>
              <a:t>A modular, adaptable system that can be deployed in diverse geographical regions, making it a globally scalable solution for </a:t>
            </a:r>
            <a:r>
              <a:rPr lang="en-US" sz="2400" b="1" dirty="0"/>
              <a:t>fire detection and disaster management</a:t>
            </a:r>
            <a:r>
              <a:rPr lang="en-US" sz="2400" dirty="0"/>
              <a:t>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Early Warning System</a:t>
            </a:r>
            <a:r>
              <a:rPr lang="en-US" sz="2400" dirty="0"/>
              <a:t>: Develop a fully functional early warning system that can </a:t>
            </a:r>
            <a:r>
              <a:rPr lang="en-US" sz="2400" b="1" dirty="0"/>
              <a:t>alert local authorities and communities </a:t>
            </a:r>
            <a:r>
              <a:rPr lang="en-US" sz="2400" dirty="0"/>
              <a:t>within minutes of fire detection, significantly </a:t>
            </a:r>
            <a:r>
              <a:rPr lang="en-US" sz="2400" b="1" dirty="0"/>
              <a:t>reducing response time</a:t>
            </a:r>
            <a:r>
              <a:rPr lang="en-US" sz="2400" dirty="0"/>
              <a:t> and potentially </a:t>
            </a:r>
            <a:r>
              <a:rPr lang="en-US" sz="2400" b="1" dirty="0"/>
              <a:t>saving lives and property</a:t>
            </a:r>
            <a:r>
              <a:rPr lang="en-US" sz="2400" dirty="0"/>
              <a:t>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Deploymen</a:t>
            </a:r>
            <a:r>
              <a:rPr lang="en-US" sz="2400" dirty="0"/>
              <a:t>t: A ready-to-use, real-world solution for fire detection and severity classification.(~ </a:t>
            </a:r>
            <a:r>
              <a:rPr lang="en-US" sz="2400" b="1" dirty="0"/>
              <a:t>Huge Industries, Fire &amp; Rescue Services, Local Governments and communities, Forest Department</a:t>
            </a:r>
            <a:r>
              <a:rPr lang="en-US" sz="2400" dirty="0"/>
              <a:t>).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Research Output</a:t>
            </a:r>
            <a:r>
              <a:rPr lang="en-US" sz="2400" dirty="0"/>
              <a:t>: Submit findings to top-tier conferences (e.g., IEEE ICIP, CVPR) and journals.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Community Contribution</a:t>
            </a:r>
            <a:r>
              <a:rPr lang="en-US" sz="2400" dirty="0"/>
              <a:t>: Share the system design, datasets, and code on </a:t>
            </a:r>
            <a:r>
              <a:rPr lang="en-US" sz="2400" b="1" dirty="0"/>
              <a:t>GitHub </a:t>
            </a:r>
            <a:r>
              <a:rPr lang="en-US" sz="2400" dirty="0"/>
              <a:t>under an open-source license. </a:t>
            </a:r>
            <a:r>
              <a:rPr lang="en-IN" sz="2400" dirty="0"/>
              <a:t>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837484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Outcomes (Patent, Paper, </a:t>
            </a:r>
            <a:r>
              <a:rPr lang="en-US" sz="2800" b="1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Hackatons</a:t>
            </a:r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etc.,) – applied / published / granted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8" y="1500188"/>
            <a:ext cx="8280400" cy="3008312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sz="5300" dirty="0">
              <a:latin typeface="Arial" pitchFamily="34" charset="0"/>
              <a:cs typeface="Arial" pitchFamily="34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IN" dirty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IN" sz="1200">
              <a:solidFill>
                <a:srgbClr val="898989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00CBE45-FF80-FE37-330C-07551BB19825}"/>
              </a:ext>
            </a:extLst>
          </p:cNvPr>
          <p:cNvSpPr txBox="1">
            <a:spLocks/>
          </p:cNvSpPr>
          <p:nvPr/>
        </p:nvSpPr>
        <p:spPr>
          <a:xfrm>
            <a:off x="468312" y="177281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Hackathon</a:t>
            </a:r>
            <a:r>
              <a:rPr lang="en-US" sz="2400" dirty="0"/>
              <a:t>:</a:t>
            </a:r>
          </a:p>
          <a:p>
            <a:pPr lvl="1"/>
            <a:r>
              <a:rPr lang="en-US" sz="2000" b="1" dirty="0"/>
              <a:t>Runner-up </a:t>
            </a:r>
            <a:r>
              <a:rPr lang="en-US" sz="2000" dirty="0"/>
              <a:t>in </a:t>
            </a:r>
            <a:r>
              <a:rPr lang="en-US" sz="2000" b="1" dirty="0"/>
              <a:t>Honeywell Drones Technology Hackathon </a:t>
            </a:r>
          </a:p>
          <a:p>
            <a:pPr lvl="1"/>
            <a:r>
              <a:rPr lang="en-IN" sz="2000" b="0" i="0" dirty="0">
                <a:effectLst/>
                <a:latin typeface="Inter"/>
              </a:rPr>
              <a:t>Received </a:t>
            </a:r>
            <a:r>
              <a:rPr lang="en-IN" sz="2000" b="1" i="0" dirty="0">
                <a:effectLst/>
                <a:latin typeface="Inter"/>
              </a:rPr>
              <a:t>₹25,000 </a:t>
            </a:r>
            <a:r>
              <a:rPr lang="en-IN" sz="2000" b="0" i="0" dirty="0">
                <a:effectLst/>
                <a:latin typeface="Inter"/>
              </a:rPr>
              <a:t>cash prize.</a:t>
            </a:r>
            <a:endParaRPr lang="en-IN" sz="2000" dirty="0">
              <a:latin typeface="Inter"/>
            </a:endParaRPr>
          </a:p>
          <a:p>
            <a:pPr lvl="1"/>
            <a:endParaRPr lang="en-IN" sz="2000" dirty="0">
              <a:latin typeface="Int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8D1041-E30A-007E-5601-C7BAF4A872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52" y="3032947"/>
            <a:ext cx="4086225" cy="3400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8259CF-A87F-EA8B-E8AA-A541BF2B4F5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537" y="3126671"/>
            <a:ext cx="4283968" cy="321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526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MISSION-CRITICAL FIRE DETECTION AND SEVERITY CLASSIFICATION FOR INDUSTRIAL OPERATIONS</a:t>
            </a:r>
          </a:p>
          <a:p>
            <a:r>
              <a:rPr lang="en-US" sz="2400" dirty="0"/>
              <a:t>Industrial environments face significant risks from fires, leading to potential loss of life, property, and production.</a:t>
            </a:r>
          </a:p>
          <a:p>
            <a:r>
              <a:rPr lang="en-US" sz="2400" dirty="0"/>
              <a:t>Traditional fire detection systems rely on fixed sensors (smoke, heat) which often have slow response times and </a:t>
            </a:r>
            <a:r>
              <a:rPr lang="en-US" sz="2400" b="1" dirty="0"/>
              <a:t>limited coverage</a:t>
            </a:r>
            <a:r>
              <a:rPr lang="en-US" sz="2400" dirty="0"/>
              <a:t>.</a:t>
            </a:r>
          </a:p>
          <a:p>
            <a:pPr lvl="1"/>
            <a:r>
              <a:rPr lang="en-US" sz="2000" dirty="0"/>
              <a:t>High False Alarm Rates </a:t>
            </a:r>
          </a:p>
          <a:p>
            <a:pPr lvl="1"/>
            <a:r>
              <a:rPr lang="en-US" sz="2000" dirty="0"/>
              <a:t>Inefficient Fire Detection Systems</a:t>
            </a:r>
          </a:p>
          <a:p>
            <a:pPr lvl="1"/>
            <a:r>
              <a:rPr lang="en-US" sz="2000" dirty="0"/>
              <a:t>Business Losses: Annual revenue loss due to false alarms </a:t>
            </a:r>
          </a:p>
          <a:p>
            <a:pPr lvl="1"/>
            <a:r>
              <a:rPr lang="en-US" sz="2000" dirty="0"/>
              <a:t>Reputation Damage</a:t>
            </a:r>
          </a:p>
          <a:p>
            <a:pPr marL="457200" lvl="1" indent="0">
              <a:buNone/>
            </a:pPr>
            <a:endParaRPr lang="en-US" sz="2000" dirty="0"/>
          </a:p>
        </p:txBody>
      </p:sp>
      <p:sp>
        <p:nvSpPr>
          <p:cNvPr id="819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4464E10-AB48-4C00-8A6A-730BF03530A6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IN" sz="12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5693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identification, scope and objectives (Contd.,)</a:t>
            </a:r>
            <a:endParaRPr lang="en-IN" sz="28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85000" lnSpcReduction="20000"/>
          </a:bodyPr>
          <a:lstStyle/>
          <a:p>
            <a:pPr marL="0" indent="0" algn="ctr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 </a:t>
            </a:r>
            <a:endParaRPr lang="en-IN" sz="25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Inadequate detection accuracy and delayed response in current industrial fire detection systems.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High false alarm rates and inability to scale across large industrial sites.</a:t>
            </a:r>
          </a:p>
          <a:p>
            <a:pPr lvl="1">
              <a:defRPr/>
            </a:pPr>
            <a:r>
              <a:rPr lang="en-US" dirty="0"/>
              <a:t>Using camera to detect if it’s "Real Alarm" Or "False Alarm" </a:t>
            </a:r>
          </a:p>
          <a:p>
            <a:pPr lvl="1">
              <a:defRPr/>
            </a:pPr>
            <a:r>
              <a:rPr lang="en-US" dirty="0"/>
              <a:t> If "Real Alarm" then indicate the severity of Alarm High/Medium/Low.</a:t>
            </a:r>
          </a:p>
          <a:p>
            <a:pPr lvl="1">
              <a:defRPr/>
            </a:pPr>
            <a:r>
              <a:rPr lang="en-US" dirty="0"/>
              <a:t>Operate in real-time </a:t>
            </a:r>
          </a:p>
          <a:p>
            <a:pPr marL="0" indent="0" algn="ctr">
              <a:buNone/>
              <a:defRPr/>
            </a:pPr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  <a:endParaRPr lang="en-IN" sz="3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Fire Detection, Severity Classification, Edge Deployment, Real-time video analytics.</a:t>
            </a:r>
          </a:p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IN" sz="12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448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642938" y="214313"/>
            <a:ext cx="7515225" cy="1214437"/>
          </a:xfrm>
        </p:spPr>
        <p:txBody>
          <a:bodyPr/>
          <a:lstStyle/>
          <a:p>
            <a:pPr eaLnBrk="1" hangingPunct="1"/>
            <a:r>
              <a:rPr 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identification, scope and objectives</a:t>
            </a:r>
            <a:endParaRPr lang="en-IN" sz="2800" b="1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456" y="1500188"/>
            <a:ext cx="8311232" cy="4593108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IN" sz="5300" dirty="0">
              <a:latin typeface="Arial" pitchFamily="34" charset="0"/>
              <a:cs typeface="Arial" pitchFamily="34" charset="0"/>
            </a:endParaRP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IN" dirty="0"/>
              <a:t>Achieve real-time fire detection with high </a:t>
            </a:r>
            <a:r>
              <a:rPr lang="en-IN" dirty="0" err="1"/>
              <a:t>mAP</a:t>
            </a:r>
            <a:r>
              <a:rPr lang="en-IN" dirty="0"/>
              <a:t>. (unbiased towards fire at any scale)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IN" dirty="0"/>
              <a:t>Classify the severity of fire (Based on: Industrial perspective)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IN" dirty="0"/>
              <a:t>Implement a scalable algorithm/application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endParaRPr lang="en-IN" dirty="0"/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endParaRPr lang="en-IN" dirty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51C282-E751-46B4-A11D-51DF6B800694}" type="slidenum">
              <a:rPr lang="en-I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IN" sz="1200">
              <a:solidFill>
                <a:srgbClr val="898989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704784" y="1628800"/>
            <a:ext cx="1630575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sz="25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0849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Literature Survey – 01 </a:t>
            </a:r>
            <a:endParaRPr lang="en-US" altLang="en-US" sz="2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457200" y="2098674"/>
            <a:ext cx="8229600" cy="4484688"/>
          </a:xfrm>
        </p:spPr>
        <p:txBody>
          <a:bodyPr>
            <a:normAutofit fontScale="92500" lnSpcReduction="10000"/>
          </a:bodyPr>
          <a:lstStyle/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>
              <a:defRPr/>
            </a:pPr>
            <a:r>
              <a:rPr lang="en-US" sz="2200" b="1" dirty="0">
                <a:solidFill>
                  <a:srgbClr val="002060"/>
                </a:solidFill>
              </a:rPr>
              <a:t>Source: </a:t>
            </a:r>
            <a:r>
              <a:rPr lang="en-US" sz="2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V. E. </a:t>
            </a:r>
            <a:r>
              <a:rPr lang="en-US" sz="22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Sathishkumar</a:t>
            </a:r>
            <a:r>
              <a:rPr lang="en-US" sz="2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J. Cho, M. Subramanian, and O. S. Naren, "Forest fire and smoke detection using deep learning-based learning without forgetting," Fire Ecology, vol. 19, no. 1, Article 9, Feb. 2023. </a:t>
            </a: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0FB9661-A7A0-47A7-9DEF-DB72C08D3539}" type="slidenum">
              <a:rPr lang="en-IN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IN" altLang="en-US" sz="1200">
              <a:solidFill>
                <a:srgbClr val="898989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7500970"/>
              </p:ext>
            </p:extLst>
          </p:nvPr>
        </p:nvGraphicFramePr>
        <p:xfrm>
          <a:off x="539750" y="1641475"/>
          <a:ext cx="7704139" cy="3627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20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60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7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Experiment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Inference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Problem gap</a:t>
                      </a:r>
                    </a:p>
                  </a:txBody>
                  <a:tcPr marL="91436" marR="91436" marT="45716" marB="4571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12372"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study evaluated pre-trained models using feature extraction and fine-tuning.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Experiments involved adding classifiers to VGG16, InceptionV3, and 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Xception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Early stopping was applied during model training .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Confusion matrices were used to assess model performance 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models were evaluated using accuracy, precision, recall, and F1-score.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Xception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achieved 98.72% accuracy on the dataset.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Without 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LwF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Xception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had 79.23% accuracy on a new task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Gaps in CNN application include faster training and hyperparameter tuning 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Limited studies on tuning hyperparameters for fire/smoke detection 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Need for better transfer learning methods on new datasets</a:t>
                      </a:r>
                    </a:p>
                  </a:txBody>
                  <a:tcPr marL="91436" marR="91436" marT="45716" marB="4571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2175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Literature Survey - 02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374650" y="4458493"/>
            <a:ext cx="8229600" cy="4525963"/>
          </a:xfrm>
        </p:spPr>
        <p:txBody>
          <a:bodyPr>
            <a:normAutofit/>
          </a:bodyPr>
          <a:lstStyle/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>
              <a:defRPr/>
            </a:pPr>
            <a:r>
              <a:rPr lang="en-US" sz="2000" b="1" dirty="0">
                <a:solidFill>
                  <a:srgbClr val="002060"/>
                </a:solidFill>
              </a:rPr>
              <a:t>Source: </a:t>
            </a:r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F. Safarov, S. </a:t>
            </a:r>
            <a:r>
              <a:rPr lang="en-US" sz="20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Muksimova</a:t>
            </a:r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M. </a:t>
            </a:r>
            <a:r>
              <a:rPr lang="en-US" sz="20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Kamoliddin</a:t>
            </a:r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Y. I. Cho, "Fire and Smoke Detection in Complex Environments," Fire, vol. 7, no. 11, p. 389, Oct. 2024. </a:t>
            </a: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0FB9661-A7A0-47A7-9DEF-DB72C08D3539}" type="slidenum">
              <a:rPr lang="en-IN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IN" altLang="en-US" sz="1200">
              <a:solidFill>
                <a:srgbClr val="898989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806885"/>
              </p:ext>
            </p:extLst>
          </p:nvPr>
        </p:nvGraphicFramePr>
        <p:xfrm>
          <a:off x="539750" y="1641475"/>
          <a:ext cx="7704139" cy="3627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20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60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7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Experiment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Inference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Problem gap</a:t>
                      </a:r>
                    </a:p>
                  </a:txBody>
                  <a:tcPr marL="91436" marR="91436" marT="45716" marB="4571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12372">
                <a:tc>
                  <a:txBody>
                    <a:bodyPr/>
                    <a:lstStyle/>
                    <a:p>
                      <a:pPr algn="just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paper proposes a novel fire detection approach using </a:t>
                      </a:r>
                      <a:r>
                        <a:rPr lang="en-US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ViT</a:t>
                      </a: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with YOLOv5s</a:t>
                      </a:r>
                    </a:p>
                    <a:p>
                      <a:pPr algn="just"/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model detects fire and smoke with bounding boxes and confidence scores </a:t>
                      </a:r>
                    </a:p>
                    <a:p>
                      <a:pPr algn="just"/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Aims to </a:t>
                      </a:r>
                      <a:r>
                        <a:rPr lang="en-IN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improves detection accuracy in complex environments </a:t>
                      </a:r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/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/>
                      <a:endParaRPr lang="en-US" sz="1600" dirty="0"/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Results show a mAP@0.5 of 0.664 and recall of 0.657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modified model outperforms baseline YOLOv5 variants 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model's attention mechanism introduces computational overhead</a:t>
                      </a:r>
                      <a:endParaRPr lang="en-US" sz="1200" dirty="0"/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Expanding the dataset for diverse environments and fire types is needed.</a:t>
                      </a:r>
                    </a:p>
                    <a:p>
                      <a:endParaRPr lang="en-US" sz="16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Future work could optimize model efficiency and scalability.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Performance under low-light and foggy conditions requires further refinement.</a:t>
                      </a:r>
                      <a:endParaRPr lang="en-US" sz="1600" dirty="0"/>
                    </a:p>
                  </a:txBody>
                  <a:tcPr marL="91436" marR="91436" marT="45716" marB="4571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0121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Literature Survey - 03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>
              <a:defRPr/>
            </a:pPr>
            <a:r>
              <a:rPr lang="en-US" sz="2200" b="1" dirty="0">
                <a:solidFill>
                  <a:srgbClr val="002060"/>
                </a:solidFill>
              </a:rPr>
              <a:t>Source: </a:t>
            </a:r>
            <a:r>
              <a:rPr lang="en-US" sz="2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22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Namburu</a:t>
            </a:r>
            <a:r>
              <a:rPr lang="en-US" sz="2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P. Selvaraj, S. Mohan, S. </a:t>
            </a:r>
            <a:r>
              <a:rPr lang="en-US" sz="22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Ragavanantham</a:t>
            </a:r>
            <a:r>
              <a:rPr lang="en-US" sz="2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E. T. Eldin, "Forest Fire Identification in UAV Imagery Using X-MobileNet," Electronics, vol. 12, no. 3, p. 733, Feb. 2023. </a:t>
            </a: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0FB9661-A7A0-47A7-9DEF-DB72C08D3539}" type="slidenum">
              <a:rPr lang="en-IN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IN" altLang="en-US" sz="1200">
              <a:solidFill>
                <a:srgbClr val="898989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148334"/>
              </p:ext>
            </p:extLst>
          </p:nvPr>
        </p:nvGraphicFramePr>
        <p:xfrm>
          <a:off x="539750" y="1641475"/>
          <a:ext cx="7704139" cy="3139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20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60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7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Experiment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Inference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Problem gap</a:t>
                      </a:r>
                    </a:p>
                  </a:txBody>
                  <a:tcPr marL="91436" marR="91436" marT="45716" marB="4571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12372">
                <a:tc>
                  <a:txBody>
                    <a:bodyPr/>
                    <a:lstStyle/>
                    <a:p>
                      <a:pPr algn="just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study focuses on forest fire detection using UAVs. </a:t>
                      </a:r>
                    </a:p>
                    <a:p>
                      <a:pPr algn="just"/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method utilizes MobileNetV2 for low-resource devices like drones</a:t>
                      </a:r>
                    </a:p>
                    <a:p>
                      <a:pPr algn="just"/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experiments were conducted using Python and TensorFlow</a:t>
                      </a:r>
                      <a:endParaRPr lang="en-US" sz="1600" dirty="0"/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Transfer learning optimizes MobileNet for fire detection tasks.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UAVs provide low-cost, efficient monitoring of wildfires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X-MobileNet achieves 97.26% accuracy in fire classification</a:t>
                      </a:r>
                      <a:endParaRPr lang="en-US" sz="1600" dirty="0"/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Has minimal domain adaptation techniques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Real-time processing on low-power edge devices is not deeply explored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No mention of multi-scale fire detection.</a:t>
                      </a:r>
                    </a:p>
                  </a:txBody>
                  <a:tcPr marL="91436" marR="91436" marT="45716" marB="4571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2586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Literature Survey - 04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374650" y="1916832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>
              <a:solidFill>
                <a:srgbClr val="002060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>
              <a:defRPr/>
            </a:pPr>
            <a:r>
              <a:rPr lang="en-US" sz="2400" b="1" dirty="0">
                <a:solidFill>
                  <a:srgbClr val="002060"/>
                </a:solidFill>
              </a:rPr>
              <a:t>Source: </a:t>
            </a:r>
            <a:r>
              <a:rPr lang="en-US" sz="2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W.-C. Shih, Z.-Y. Wang, E. </a:t>
            </a:r>
            <a:r>
              <a:rPr lang="en-US" sz="22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Kristiani</a:t>
            </a:r>
            <a:r>
              <a:rPr lang="en-US" sz="2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Y.-J. Hsieh, Y.-H. Sung, C.-H. Li, and C.-T. Yang, "The Construction of a Stream Service Application with DeepStream and Simple Realtime Server Using Containerization for Edge Computing," Sensors, vol. 25, no. 1, p. 259, Jan. 2025. </a:t>
            </a: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0FB9661-A7A0-47A7-9DEF-DB72C08D3539}" type="slidenum">
              <a:rPr lang="en-IN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IN" altLang="en-US" sz="1200">
              <a:solidFill>
                <a:srgbClr val="898989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378011"/>
              </p:ext>
            </p:extLst>
          </p:nvPr>
        </p:nvGraphicFramePr>
        <p:xfrm>
          <a:off x="539750" y="1641475"/>
          <a:ext cx="7704139" cy="2978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20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60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7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Experiment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Inference</a:t>
                      </a:r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Problem gap</a:t>
                      </a:r>
                    </a:p>
                  </a:txBody>
                  <a:tcPr marL="91436" marR="91436" marT="45716" marB="4571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12372"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/>
                        <a:t>The paper discusses efficient streaming services in edge computing environments </a:t>
                      </a:r>
                    </a:p>
                    <a:p>
                      <a:pPr algn="just"/>
                      <a:endParaRPr lang="en-US" sz="1600" dirty="0"/>
                    </a:p>
                    <a:p>
                      <a:pPr algn="just"/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integrates DeepStream, Simple Realtime Server, and Docker technologies</a:t>
                      </a:r>
                      <a:endParaRPr lang="en-US" sz="1600" dirty="0"/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YOLOv4 image recognition environment was built for inference on Ubuntu 18.04.6LTS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WebRTC achieves low latency, while HLS has higher delays</a:t>
                      </a:r>
                      <a:endParaRPr lang="en-US" sz="1600" dirty="0"/>
                    </a:p>
                  </a:txBody>
                  <a:tcPr marL="91436" marR="91436" marT="45716" marB="45716"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Further testing for cross-platform compatibility is required.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Limited compatibility matrix, forced to degrade advanced and state-of-the-art models. </a:t>
                      </a:r>
                    </a:p>
                    <a:p>
                      <a:endParaRPr lang="en-US" sz="16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1600" dirty="0"/>
                    </a:p>
                  </a:txBody>
                  <a:tcPr marL="91436" marR="91436" marT="45716" marB="4571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2902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2023</TotalTime>
  <Words>1662</Words>
  <Application>Microsoft Office PowerPoint</Application>
  <PresentationFormat>On-screen Show (4:3)</PresentationFormat>
  <Paragraphs>295</Paragraphs>
  <Slides>23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Inter</vt:lpstr>
      <vt:lpstr>Source Sans Pro</vt:lpstr>
      <vt:lpstr>Times New Roman</vt:lpstr>
      <vt:lpstr>Office Theme</vt:lpstr>
      <vt:lpstr>PowerPoint Presentation</vt:lpstr>
      <vt:lpstr> Contents</vt:lpstr>
      <vt:lpstr>Introduction</vt:lpstr>
      <vt:lpstr>Problem identification, scope and objectives (Contd.,)</vt:lpstr>
      <vt:lpstr>Problem identification, scope and objectives</vt:lpstr>
      <vt:lpstr>Literature Survey – 01 </vt:lpstr>
      <vt:lpstr>Literature Survey - 02</vt:lpstr>
      <vt:lpstr>Literature Survey - 03</vt:lpstr>
      <vt:lpstr>Literature Survey - 04</vt:lpstr>
      <vt:lpstr>Literature Survey - 05</vt:lpstr>
      <vt:lpstr>Existing technology of the project</vt:lpstr>
      <vt:lpstr>Existing technology of the project</vt:lpstr>
      <vt:lpstr>Methodology to be adopted</vt:lpstr>
      <vt:lpstr>Design &amp; Experimentation</vt:lpstr>
      <vt:lpstr>Design &amp; Experimentation</vt:lpstr>
      <vt:lpstr>Results obtained till date </vt:lpstr>
      <vt:lpstr>Results obtained till date </vt:lpstr>
      <vt:lpstr>Results obtained till date </vt:lpstr>
      <vt:lpstr>Results obtained till date </vt:lpstr>
      <vt:lpstr>Results obtained till date </vt:lpstr>
      <vt:lpstr>Upgradation</vt:lpstr>
      <vt:lpstr>Proposed Project Outcome</vt:lpstr>
      <vt:lpstr>Outcomes (Patent, Paper, Hackatons etc.,) – applied / published / granted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Student</dc:creator>
  <cp:lastModifiedBy>Mohan Krishna G R</cp:lastModifiedBy>
  <cp:revision>55</cp:revision>
  <cp:lastPrinted>2025-02-18T07:11:22Z</cp:lastPrinted>
  <dcterms:created xsi:type="dcterms:W3CDTF">2018-04-23T03:44:47Z</dcterms:created>
  <dcterms:modified xsi:type="dcterms:W3CDTF">2025-04-11T10:17:43Z</dcterms:modified>
</cp:coreProperties>
</file>

<file path=docProps/thumbnail.jpeg>
</file>